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etendard ExtraBold"/>
      <p:bold r:id="rId14"/>
    </p:embeddedFont>
    <p:embeddedFont>
      <p:font typeface="Pretendard Regular"/>
      <p:regular r:id="rId15"/>
    </p:embeddedFont>
    <p:embeddedFont>
      <p:font typeface="Noto Sans CJK KR Regular"/>
      <p:regular r:id="rId16"/>
    </p:embeddedFont>
    <p:embeddedFont>
      <p:font typeface="Noto Sans CJK KR Bold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AC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715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5765800"/>
            <a:ext cx="156845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97000" y="2095500"/>
            <a:ext cx="12661900" cy="311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12400" b="false" i="false" u="none" strike="noStrike">
                <a:solidFill>
                  <a:srgbClr val="7E8C8A"/>
                </a:solidFill>
                <a:latin typeface="Pretendard ExtraBold"/>
              </a:rPr>
              <a:t>SMART CARRIER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33500" y="8953500"/>
            <a:ext cx="3009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7E8C8A"/>
                </a:solidFill>
                <a:latin typeface="Pretendard ExtraBold"/>
              </a:rPr>
              <a:t>5</a:t>
            </a:r>
            <a:r>
              <a:rPr lang="ko-KR" sz="2400" b="false" i="false" u="none" strike="noStrike">
                <a:solidFill>
                  <a:srgbClr val="7E8C8A"/>
                </a:solidFill>
                <a:ea typeface="Pretendard ExtraBold"/>
              </a:rPr>
              <a:t>조</a:t>
            </a:r>
            <a:r>
              <a:rPr lang="en-US" sz="2400" b="false" i="false" u="none" strike="noStrike">
                <a:solidFill>
                  <a:srgbClr val="7E8C8A"/>
                </a:solidFill>
                <a:latin typeface="Pretendard ExtraBold"/>
              </a:rPr>
              <a:t> | </a:t>
            </a:r>
            <a:r>
              <a:rPr lang="ko-KR" sz="2400" b="false" i="false" u="none" strike="noStrike">
                <a:solidFill>
                  <a:srgbClr val="7E8C8A"/>
                </a:solidFill>
                <a:ea typeface="Pretendard ExtraBold"/>
              </a:rPr>
              <a:t>테일러스위프트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47700" y="3670300"/>
            <a:ext cx="195834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68300" y="5473700"/>
            <a:ext cx="18986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7543800"/>
            <a:ext cx="18808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6200" y="9575800"/>
            <a:ext cx="1842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 rot="0">
            <a:off x="-1231900" y="5461000"/>
            <a:ext cx="20167600" cy="2082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003300" y="9575800"/>
            <a:ext cx="20167600" cy="736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09700" y="1587500"/>
            <a:ext cx="110490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10800" b="false" i="false" u="none" strike="noStrike">
                <a:solidFill>
                  <a:srgbClr val="7E8C8A"/>
                </a:solidFill>
                <a:latin typeface="Pretendard ExtraBold"/>
              </a:rPr>
              <a:t>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4400" y="42672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700" y="42799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0000" y="42672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목표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5300" y="42799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4400" y="61976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시스템</a:t>
            </a:r>
            <a:r>
              <a:rPr lang="en-US" sz="3400" b="false" i="false" u="none" strike="noStrike">
                <a:solidFill>
                  <a:srgbClr val="383838"/>
                </a:solidFill>
                <a:latin typeface="Pretendard Regular"/>
              </a:rPr>
              <a:t> </a:t>
            </a: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구성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700" y="62103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0" y="61976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개발</a:t>
            </a:r>
            <a:r>
              <a:rPr lang="en-US" sz="3400" b="false" i="false" u="none" strike="noStrike">
                <a:solidFill>
                  <a:srgbClr val="383838"/>
                </a:solidFill>
                <a:latin typeface="Pretendard Regular"/>
              </a:rPr>
              <a:t> </a:t>
            </a: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진행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85300" y="62103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60600" y="81026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5900" y="81153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48900" y="81026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고찰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61500" y="81153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7366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6700" y="7239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900" y="3492500"/>
            <a:ext cx="152654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시장에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다니시는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할머니와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어머니를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봤을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무거운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장바구니를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지니시고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많이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봤습니다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자녀들이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집에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있다면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도와드릴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있지만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, 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그렇지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못한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날에는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중간에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많이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쉬시면서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모습을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보며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자율주행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장바구니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있으면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좋겠다는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생각을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7900" y="5334000"/>
            <a:ext cx="15265400" cy="209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현재의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객체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인식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기술은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환경에서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사람의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위치를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추적하고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그들의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거리를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정확하게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측정하는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데에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있어서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어려움을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겪고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특히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사람들이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밀집된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환경이나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불규칙적인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조명의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밝기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등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여러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상황에서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신뢰할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제공하는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중요합니다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이동방향을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실시간으로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확인할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시스템이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필요합니다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7366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900" y="3771900"/>
            <a:ext cx="14820900" cy="367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실시간으로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사람을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인식하되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다른사람이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나오거나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화면이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가려졌다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다시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켜져도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사용자임을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인식하게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해야함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인식한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사람의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위치를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따라서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얼마나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멀어졌는지를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대략적으로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판단하고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일정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거리를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유지하게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해야함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어느정도의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무게를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견딜수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제작되어야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함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7620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3721100"/>
            <a:ext cx="4749800" cy="590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1400" y="5448300"/>
            <a:ext cx="2514600" cy="189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54800" y="3721100"/>
            <a:ext cx="4749800" cy="590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34300" y="5791200"/>
            <a:ext cx="2590800" cy="1460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환경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28500" y="3721100"/>
            <a:ext cx="4749800" cy="590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66700" y="4229100"/>
            <a:ext cx="3086100" cy="156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36500" y="5816600"/>
            <a:ext cx="3733800" cy="1016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423900" y="7696200"/>
            <a:ext cx="2159000" cy="130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331700" y="6769100"/>
            <a:ext cx="43688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>
                <a:solidFill>
                  <a:srgbClr val="000000"/>
                </a:solidFill>
                <a:latin typeface="Noto Sans CJK KR Bold"/>
              </a:rPr>
              <a:t>MONODEPTH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7366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32100" y="3060700"/>
            <a:ext cx="11226800" cy="636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시스템</a:t>
            </a:r>
            <a:r>
              <a:rPr lang="en-US" sz="72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구성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7366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시연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7366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객체인식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